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14"/>
  </p:notesMasterIdLst>
  <p:handoutMasterIdLst>
    <p:handoutMasterId r:id="rId15"/>
  </p:handoutMasterIdLst>
  <p:sldIdLst>
    <p:sldId id="256" r:id="rId3"/>
    <p:sldId id="266" r:id="rId4"/>
    <p:sldId id="264" r:id="rId5"/>
    <p:sldId id="291" r:id="rId6"/>
    <p:sldId id="295" r:id="rId7"/>
    <p:sldId id="286" r:id="rId8"/>
    <p:sldId id="292" r:id="rId9"/>
    <p:sldId id="267" r:id="rId10"/>
    <p:sldId id="284" r:id="rId11"/>
    <p:sldId id="296" r:id="rId12"/>
    <p:sldId id="262" r:id="rId13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49" autoAdjust="0"/>
    <p:restoredTop sz="93704"/>
  </p:normalViewPr>
  <p:slideViewPr>
    <p:cSldViewPr snapToGrid="0" snapToObjects="1">
      <p:cViewPr varScale="1">
        <p:scale>
          <a:sx n="83" d="100"/>
          <a:sy n="83" d="100"/>
        </p:scale>
        <p:origin x="240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284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B1E-4A57-BCA7-5BE4EB4595F0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903C-4AF1-AC8F-BDAB4A5A5345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0.72</c:v>
                </c:pt>
                <c:pt idx="1">
                  <c:v>0.28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03C-4AF1-AC8F-BDAB4A5A53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493463317085364"/>
          <c:y val="0.16777033492823"/>
          <c:w val="0.92684414448194"/>
          <c:h val="0.59020155973326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GBM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RBG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0.73</c:v>
                </c:pt>
                <c:pt idx="1">
                  <c:v>0.8083</c:v>
                </c:pt>
                <c:pt idx="2" formatCode="0.00%">
                  <c:v>0.9183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67C-4B07-997B-4EA0136D30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RBG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>
                  <c:v>0.6517</c:v>
                </c:pt>
                <c:pt idx="1">
                  <c:v>0.75</c:v>
                </c:pt>
                <c:pt idx="2">
                  <c:v>0.6767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67C-4B07-997B-4EA0136D30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Random Forest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RBG</c:v>
                </c:pt>
              </c:strCache>
            </c:strRef>
          </c:cat>
          <c:val>
            <c:numRef>
              <c:f>Sheet1!$D$2:$D$5</c:f>
              <c:numCache>
                <c:formatCode>0.00%</c:formatCode>
                <c:ptCount val="4"/>
                <c:pt idx="0">
                  <c:v>0.6967</c:v>
                </c:pt>
                <c:pt idx="1">
                  <c:v>0.795</c:v>
                </c:pt>
                <c:pt idx="2">
                  <c:v>0.8667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067C-4B07-997B-4EA0136D30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Logistic Regression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RBG</c:v>
                </c:pt>
              </c:strCache>
            </c:strRef>
          </c:cat>
          <c:val>
            <c:numRef>
              <c:f>Sheet1!$E$2:$E$5</c:f>
              <c:numCache>
                <c:formatCode>0.00%</c:formatCode>
                <c:ptCount val="4"/>
                <c:pt idx="0">
                  <c:v>0.695</c:v>
                </c:pt>
                <c:pt idx="1">
                  <c:v>0.7817</c:v>
                </c:pt>
                <c:pt idx="2">
                  <c:v>0.715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067C-4B07-997B-4EA0136D300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XGBoost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SIFT</c:v>
                </c:pt>
                <c:pt idx="1">
                  <c:v>HOG</c:v>
                </c:pt>
                <c:pt idx="2">
                  <c:v>RBG</c:v>
                </c:pt>
              </c:strCache>
            </c:strRef>
          </c:cat>
          <c:val>
            <c:numRef>
              <c:f>Sheet1!$F$2:$F$5</c:f>
              <c:numCache>
                <c:formatCode>0.00%</c:formatCode>
                <c:ptCount val="4"/>
                <c:pt idx="0">
                  <c:v>0.6011</c:v>
                </c:pt>
                <c:pt idx="1">
                  <c:v>0.7096</c:v>
                </c:pt>
                <c:pt idx="2">
                  <c:v>0.8048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067C-4B07-997B-4EA0136D30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806177536"/>
        <c:axId val="-806175488"/>
      </c:barChart>
      <c:catAx>
        <c:axId val="-806177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806175488"/>
        <c:crosses val="autoZero"/>
        <c:auto val="1"/>
        <c:lblAlgn val="ctr"/>
        <c:lblOffset val="100"/>
        <c:noMultiLvlLbl val="0"/>
      </c:catAx>
      <c:valAx>
        <c:axId val="-806175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806177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7871BB-FC01-4CE3-958D-FFFE2B3CD5FF}" type="datetimeFigureOut">
              <a:rPr lang="zh-CN" altLang="en-US" smtClean="0"/>
              <a:t>2018/3/27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D4B60B-396C-407B-993E-117D11CD67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365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2018/3/27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 flipH="1">
            <a:off x="2300385" y="2042694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 userDrawn="1"/>
        </p:nvSpPr>
        <p:spPr>
          <a:xfrm flipV="1">
            <a:off x="7918560" y="4382740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12948" r="2266" b="10678"/>
          <a:stretch/>
        </p:blipFill>
        <p:spPr>
          <a:xfrm>
            <a:off x="2970144" y="393700"/>
            <a:ext cx="6070600" cy="6070600"/>
          </a:xfrm>
          <a:prstGeom prst="ellipse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297458" y="2484425"/>
            <a:ext cx="7597083" cy="1919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2970213" y="2776538"/>
            <a:ext cx="6003925" cy="13128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/>
            </a:lvl1pPr>
          </a:lstStyle>
          <a:p>
            <a:pPr algn="ctr"/>
            <a:endParaRPr lang="en-US" altLang="zh-CN" sz="4800" b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3704299" y="4477968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  <p:sp>
        <p:nvSpPr>
          <p:cNvPr id="12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3704299" y="4789519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7215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50000" t="12948" r="2266" b="10678"/>
          <a:stretch/>
        </p:blipFill>
        <p:spPr>
          <a:xfrm>
            <a:off x="-1" y="1388533"/>
            <a:ext cx="2269067" cy="4538134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67728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31950" b="94516"/>
          <a:stretch/>
        </p:blipFill>
        <p:spPr>
          <a:xfrm>
            <a:off x="9000067" y="3429000"/>
            <a:ext cx="3191933" cy="3429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0517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854625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0699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655614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334878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4041960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2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58358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3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326052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4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9652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2353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300853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994026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687199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380372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5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23891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6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9158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7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620539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8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292938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2322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009661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702834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39600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089180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782353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96298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63992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344607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0170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46758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289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1656429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349602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042775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3735948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42912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1" name="椭圆 250"/>
          <p:cNvSpPr/>
          <p:nvPr userDrawn="1"/>
        </p:nvSpPr>
        <p:spPr>
          <a:xfrm>
            <a:off x="6743053" y="5122293"/>
            <a:ext cx="211754" cy="21175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610100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29955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298900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3678453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50573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  <p:sp>
        <p:nvSpPr>
          <p:cNvPr id="263" name="文本占位符 251"/>
          <p:cNvSpPr>
            <a:spLocks noGrp="1"/>
          </p:cNvSpPr>
          <p:nvPr>
            <p:ph type="body" sz="quarter" idx="16"/>
          </p:nvPr>
        </p:nvSpPr>
        <p:spPr>
          <a:xfrm>
            <a:off x="7280709" y="43679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4377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1711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b="92817"/>
          <a:stretch/>
        </p:blipFill>
        <p:spPr>
          <a:xfrm>
            <a:off x="3208866" y="541868"/>
            <a:ext cx="5774268" cy="5774264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4385865" y="2980266"/>
            <a:ext cx="3420269" cy="897467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buNone/>
              <a:defRPr sz="6000" b="1">
                <a:ln w="635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6374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51718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­_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29452" r="25122" b="10679"/>
          <a:stretch/>
        </p:blipFill>
        <p:spPr>
          <a:xfrm>
            <a:off x="9152467" y="-1"/>
            <a:ext cx="3039533" cy="3132667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55470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50000" b="92817"/>
          <a:stretch/>
        </p:blipFill>
        <p:spPr>
          <a:xfrm>
            <a:off x="8970432" y="207434"/>
            <a:ext cx="3221568" cy="6443132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9912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4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92" r:id="rId3"/>
    <p:sldLayoutId id="2147483693" r:id="rId4"/>
    <p:sldLayoutId id="2147483694" r:id="rId5"/>
    <p:sldLayoutId id="2147483684" r:id="rId6"/>
    <p:sldLayoutId id="2147483662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8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g"/><Relationship Id="rId3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800883" y="2776538"/>
            <a:ext cx="6732587" cy="1312862"/>
          </a:xfrm>
        </p:spPr>
        <p:txBody>
          <a:bodyPr/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Dogs,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Fried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Chicken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or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Blueberry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Muffins?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095640" y="6239035"/>
            <a:ext cx="7725697" cy="246431"/>
          </a:xfrm>
        </p:spPr>
        <p:txBody>
          <a:bodyPr/>
          <a:lstStyle/>
          <a:p>
            <a:r>
              <a:rPr lang="en-US" altLang="zh-CN" dirty="0">
                <a:latin typeface="+mn-lt"/>
                <a:cs typeface="+mn-ea"/>
                <a:sym typeface="+mn-lt"/>
              </a:rPr>
              <a:t>[Group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>
                <a:latin typeface="+mn-lt"/>
                <a:cs typeface="+mn-ea"/>
                <a:sym typeface="+mn-lt"/>
              </a:rPr>
              <a:t>6]</a:t>
            </a:r>
            <a:r>
              <a:rPr lang="zh-CN" altLang="en-US" dirty="0">
                <a:latin typeface="+mn-lt"/>
                <a:cs typeface="+mn-ea"/>
                <a:sym typeface="+mn-lt"/>
              </a:rPr>
              <a:t>    </a:t>
            </a:r>
            <a:r>
              <a:rPr lang="en-US" altLang="zh-CN" dirty="0">
                <a:latin typeface="+mn-lt"/>
                <a:cs typeface="+mn-ea"/>
                <a:sym typeface="+mn-lt"/>
              </a:rPr>
              <a:t>Shan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>
                <a:latin typeface="+mn-lt"/>
                <a:cs typeface="+mn-ea"/>
                <a:sym typeface="+mn-lt"/>
              </a:rPr>
              <a:t>He;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/>
              <a:t> </a:t>
            </a:r>
            <a:r>
              <a:rPr lang="en-US" altLang="zh-CN" dirty="0" err="1"/>
              <a:t>Mengqi</a:t>
            </a:r>
            <a:r>
              <a:rPr lang="en-US" altLang="zh-CN" dirty="0"/>
              <a:t> Chen;</a:t>
            </a:r>
            <a:r>
              <a:rPr lang="zh-CN" altLang="en-US" dirty="0"/>
              <a:t> </a:t>
            </a:r>
            <a:r>
              <a:rPr lang="en-US" altLang="zh-CN" dirty="0"/>
              <a:t>Michael </a:t>
            </a:r>
            <a:r>
              <a:rPr lang="en-US" altLang="zh-CN" dirty="0" err="1"/>
              <a:t>Utomo</a:t>
            </a:r>
            <a:r>
              <a:rPr lang="en-US" altLang="zh-CN" dirty="0"/>
              <a:t>;</a:t>
            </a:r>
            <a:r>
              <a:rPr lang="zh-CN" altLang="en-US" dirty="0"/>
              <a:t> </a:t>
            </a:r>
            <a:r>
              <a:rPr lang="en-US" altLang="zh-CN" dirty="0" err="1"/>
              <a:t>Yuhao</a:t>
            </a:r>
            <a:r>
              <a:rPr lang="en-US" altLang="zh-CN" dirty="0"/>
              <a:t> Kang;</a:t>
            </a:r>
            <a:r>
              <a:rPr lang="zh-CN" altLang="en-US" dirty="0"/>
              <a:t> </a:t>
            </a:r>
            <a:r>
              <a:rPr lang="en-US" altLang="zh-CN" dirty="0" err="1"/>
              <a:t>Linna</a:t>
            </a:r>
            <a:r>
              <a:rPr lang="zh-CN" altLang="en-US" dirty="0"/>
              <a:t> </a:t>
            </a:r>
            <a:r>
              <a:rPr lang="en-US" altLang="zh-CN" dirty="0"/>
              <a:t>Yu</a:t>
            </a:r>
          </a:p>
          <a:p>
            <a:endParaRPr lang="en-US" altLang="zh-CN" dirty="0">
              <a:latin typeface="+mn-lt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704296" y="4765384"/>
            <a:ext cx="4783401" cy="305700"/>
          </a:xfrm>
        </p:spPr>
        <p:txBody>
          <a:bodyPr/>
          <a:lstStyle/>
          <a:p>
            <a:r>
              <a:rPr lang="en-US" altLang="zh-CN" dirty="0">
                <a:latin typeface="+mn-lt"/>
                <a:cs typeface="+mn-ea"/>
                <a:sym typeface="+mn-lt"/>
              </a:rPr>
              <a:t>PRESENTED BY Shan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>
                <a:latin typeface="+mn-lt"/>
                <a:cs typeface="+mn-ea"/>
                <a:sym typeface="+mn-lt"/>
              </a:rPr>
              <a:t>He[Group</a:t>
            </a:r>
            <a:r>
              <a:rPr lang="zh-CN" altLang="en-US" dirty="0">
                <a:latin typeface="+mn-lt"/>
                <a:cs typeface="+mn-ea"/>
                <a:sym typeface="+mn-lt"/>
              </a:rPr>
              <a:t> </a:t>
            </a:r>
            <a:r>
              <a:rPr lang="en-US" altLang="zh-CN" dirty="0">
                <a:latin typeface="+mn-lt"/>
                <a:cs typeface="+mn-ea"/>
                <a:sym typeface="+mn-lt"/>
              </a:rPr>
              <a:t>6]</a:t>
            </a:r>
          </a:p>
        </p:txBody>
      </p:sp>
    </p:spTree>
    <p:extLst>
      <p:ext uri="{BB962C8B-B14F-4D97-AF65-F5344CB8AC3E}">
        <p14:creationId xmlns:p14="http://schemas.microsoft.com/office/powerpoint/2010/main" val="1184687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 smtClean="0">
                <a:cs typeface="+mn-ea"/>
                <a:sym typeface="+mn-lt"/>
              </a:rPr>
              <a:t>Why?</a:t>
            </a:r>
            <a:endParaRPr lang="zh-CN" altLang="en-US" b="1" dirty="0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763356" y="797148"/>
            <a:ext cx="2665288" cy="2665288"/>
            <a:chOff x="4763356" y="1277595"/>
            <a:chExt cx="2665288" cy="2665288"/>
          </a:xfrm>
        </p:grpSpPr>
        <p:sp>
          <p:nvSpPr>
            <p:cNvPr id="89" name="Oval 50"/>
            <p:cNvSpPr/>
            <p:nvPr/>
          </p:nvSpPr>
          <p:spPr>
            <a:xfrm>
              <a:off x="4763356" y="1277595"/>
              <a:ext cx="2665288" cy="266528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90" name="Group 51"/>
            <p:cNvGrpSpPr/>
            <p:nvPr/>
          </p:nvGrpSpPr>
          <p:grpSpPr>
            <a:xfrm>
              <a:off x="5152704" y="1384249"/>
              <a:ext cx="1876783" cy="2512804"/>
              <a:chOff x="3578894" y="932283"/>
              <a:chExt cx="2041163" cy="2732892"/>
            </a:xfrm>
          </p:grpSpPr>
          <p:sp>
            <p:nvSpPr>
              <p:cNvPr id="91" name="Arc 52"/>
              <p:cNvSpPr/>
              <p:nvPr/>
            </p:nvSpPr>
            <p:spPr>
              <a:xfrm rot="7200000">
                <a:off x="3578894" y="1251916"/>
                <a:ext cx="2041163" cy="2041163"/>
              </a:xfrm>
              <a:prstGeom prst="arc">
                <a:avLst>
                  <a:gd name="adj1" fmla="val 8709740"/>
                  <a:gd name="adj2" fmla="val 20385626"/>
                </a:avLst>
              </a:prstGeom>
              <a:ln w="307975">
                <a:solidFill>
                  <a:schemeClr val="accent1">
                    <a:lumMod val="20000"/>
                    <a:lumOff val="80000"/>
                  </a:schemeClr>
                </a:soli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2" name="Arc 53"/>
              <p:cNvSpPr/>
              <p:nvPr/>
            </p:nvSpPr>
            <p:spPr>
              <a:xfrm>
                <a:off x="3578894" y="1251915"/>
                <a:ext cx="2041163" cy="2041163"/>
              </a:xfrm>
              <a:prstGeom prst="arc">
                <a:avLst>
                  <a:gd name="adj1" fmla="val 5589548"/>
                  <a:gd name="adj2" fmla="val 15840859"/>
                </a:avLst>
              </a:prstGeom>
              <a:ln w="307975">
                <a:gradFill flip="none" rotWithShape="1">
                  <a:gsLst>
                    <a:gs pos="6500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1200000" scaled="0"/>
                  <a:tileRect/>
                </a:gra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3" name="Isosceles Triangle 61"/>
              <p:cNvSpPr/>
              <p:nvPr/>
            </p:nvSpPr>
            <p:spPr>
              <a:xfrm rot="5400000">
                <a:off x="4227698" y="1061378"/>
                <a:ext cx="754226" cy="496035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4" name="Isosceles Triangle 62"/>
              <p:cNvSpPr/>
              <p:nvPr/>
            </p:nvSpPr>
            <p:spPr>
              <a:xfrm rot="16200000">
                <a:off x="4086009" y="3040044"/>
                <a:ext cx="754226" cy="496035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18" name="矩形 117"/>
            <p:cNvSpPr/>
            <p:nvPr/>
          </p:nvSpPr>
          <p:spPr>
            <a:xfrm>
              <a:off x="5578489" y="2339949"/>
              <a:ext cx="99899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 smtClean="0">
                  <a:solidFill>
                    <a:schemeClr val="bg1"/>
                  </a:solidFill>
                  <a:effectLst>
                    <a:outerShdw blurRad="50800" dist="76200" dir="5400000" algn="t" rotWithShape="0">
                      <a:prstClr val="black">
                        <a:alpha val="40000"/>
                      </a:prstClr>
                    </a:outerShdw>
                  </a:effectLst>
                  <a:cs typeface="+mn-ea"/>
                  <a:sym typeface="+mn-lt"/>
                </a:rPr>
                <a:t>why</a:t>
              </a:r>
              <a:endParaRPr lang="zh-CN" altLang="en-US" sz="3200" b="1" dirty="0"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124" name="矩形 123"/>
          <p:cNvSpPr/>
          <p:nvPr/>
        </p:nvSpPr>
        <p:spPr>
          <a:xfrm>
            <a:off x="1828066" y="4079761"/>
            <a:ext cx="8991958" cy="172874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800" b="1" dirty="0" smtClean="0">
              <a:solidFill>
                <a:schemeClr val="tx1"/>
              </a:solidFill>
            </a:endParaRPr>
          </a:p>
          <a:p>
            <a:pPr algn="ctr"/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2800" b="1" dirty="0" smtClean="0">
                <a:solidFill>
                  <a:schemeClr val="tx1"/>
                </a:solidFill>
              </a:rPr>
              <a:t>The </a:t>
            </a:r>
            <a:r>
              <a:rPr lang="en-US" altLang="zh-CN" sz="2800" b="1" dirty="0">
                <a:solidFill>
                  <a:schemeClr val="tx1"/>
                </a:solidFill>
              </a:rPr>
              <a:t>pictures are highly different in colors in tiny parts! And we may not see it from our naked eyes!</a:t>
            </a:r>
          </a:p>
          <a:p>
            <a:pPr algn="ctr"/>
            <a:endParaRPr lang="en-US" altLang="zh-CN" sz="2800" b="1" dirty="0">
              <a:solidFill>
                <a:schemeClr val="tx1"/>
              </a:solidFill>
            </a:endParaRPr>
          </a:p>
          <a:p>
            <a:pPr algn="ctr"/>
            <a:endParaRPr lang="zh-CN" altLang="en-US" sz="28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111023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THANK YOU FOR WATCHING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6435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508257" y="1183348"/>
            <a:ext cx="3471566" cy="4819519"/>
            <a:chOff x="4508257" y="1183348"/>
            <a:chExt cx="3471566" cy="4819519"/>
          </a:xfrm>
        </p:grpSpPr>
        <p:sp>
          <p:nvSpPr>
            <p:cNvPr id="22" name="矩形 21"/>
            <p:cNvSpPr/>
            <p:nvPr/>
          </p:nvSpPr>
          <p:spPr>
            <a:xfrm>
              <a:off x="4713287" y="1366253"/>
              <a:ext cx="3266536" cy="46366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6053667" y="1183348"/>
              <a:ext cx="184076" cy="185958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>
              <a:off x="4511428" y="2703934"/>
              <a:ext cx="201859" cy="203923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25" name="Picture 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04092" y="1526497"/>
              <a:ext cx="3026544" cy="3026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直角三角形 25"/>
            <p:cNvSpPr/>
            <p:nvPr/>
          </p:nvSpPr>
          <p:spPr>
            <a:xfrm rot="5400000">
              <a:off x="4510745" y="1180860"/>
              <a:ext cx="1724510" cy="172948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830524" y="4722548"/>
              <a:ext cx="3026544" cy="7319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DOGS?</a:t>
              </a:r>
              <a:endParaRPr lang="zh-CN" altLang="en-US" sz="3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" name="组 11"/>
          <p:cNvGrpSpPr/>
          <p:nvPr/>
        </p:nvGrpSpPr>
        <p:grpSpPr>
          <a:xfrm>
            <a:off x="667561" y="1183348"/>
            <a:ext cx="3468395" cy="4819519"/>
            <a:chOff x="667561" y="1183348"/>
            <a:chExt cx="3468395" cy="4819519"/>
          </a:xfrm>
        </p:grpSpPr>
        <p:grpSp>
          <p:nvGrpSpPr>
            <p:cNvPr id="4" name="组合 3"/>
            <p:cNvGrpSpPr/>
            <p:nvPr/>
          </p:nvGrpSpPr>
          <p:grpSpPr>
            <a:xfrm>
              <a:off x="667561" y="1183348"/>
              <a:ext cx="3468395" cy="4819519"/>
              <a:chOff x="667561" y="1183348"/>
              <a:chExt cx="3468395" cy="4819519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869420" y="1366253"/>
                <a:ext cx="3266536" cy="4636614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8" name="等腰三角形 7"/>
              <p:cNvSpPr/>
              <p:nvPr/>
            </p:nvSpPr>
            <p:spPr>
              <a:xfrm>
                <a:off x="2209800" y="1183348"/>
                <a:ext cx="184076" cy="185958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" name="等腰三角形 4"/>
              <p:cNvSpPr/>
              <p:nvPr/>
            </p:nvSpPr>
            <p:spPr>
              <a:xfrm>
                <a:off x="667561" y="2703934"/>
                <a:ext cx="201859" cy="203923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986657" y="4587084"/>
                <a:ext cx="3026544" cy="13010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609585">
                  <a:lnSpc>
                    <a:spcPct val="130000"/>
                  </a:lnSpc>
                </a:pPr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FIRED</a:t>
                </a:r>
                <a:r>
                  <a:rPr lang="zh-CN" altLang="en-US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 </a:t>
                </a:r>
                <a:r>
                  <a:rPr lang="en-US" altLang="zh-CN" sz="32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CHICKEN?</a:t>
                </a:r>
                <a:endParaRPr lang="zh-CN" altLang="en-US" sz="32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1279" y="1552212"/>
              <a:ext cx="2859647" cy="2968378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8352124" y="1183348"/>
            <a:ext cx="3471566" cy="4819519"/>
            <a:chOff x="8352124" y="1183348"/>
            <a:chExt cx="3471566" cy="4819519"/>
          </a:xfrm>
        </p:grpSpPr>
        <p:sp>
          <p:nvSpPr>
            <p:cNvPr id="27" name="矩形 26"/>
            <p:cNvSpPr/>
            <p:nvPr/>
          </p:nvSpPr>
          <p:spPr>
            <a:xfrm>
              <a:off x="8557154" y="1366253"/>
              <a:ext cx="3266536" cy="46366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>
              <a:off x="9897534" y="1183348"/>
              <a:ext cx="184076" cy="185958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>
              <a:off x="8355295" y="2703934"/>
              <a:ext cx="201859" cy="203923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30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759013" y="1494046"/>
              <a:ext cx="2789520" cy="3026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直角三角形 30"/>
            <p:cNvSpPr/>
            <p:nvPr/>
          </p:nvSpPr>
          <p:spPr>
            <a:xfrm rot="5400000">
              <a:off x="8354612" y="1180860"/>
              <a:ext cx="1724510" cy="172948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674391" y="4536285"/>
              <a:ext cx="3026544" cy="14521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BLUEBERRY</a:t>
              </a:r>
              <a:r>
                <a:rPr lang="zh-CN" altLang="en-US" sz="3600" b="1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  <a:r>
                <a:rPr lang="en-US" altLang="zh-CN" sz="3600" b="1" dirty="0">
                  <a:solidFill>
                    <a:schemeClr val="bg1"/>
                  </a:solidFill>
                  <a:cs typeface="+mn-ea"/>
                  <a:sym typeface="+mn-lt"/>
                </a:rPr>
                <a:t>MUFFINS?</a:t>
              </a:r>
              <a:endParaRPr lang="zh-CN" altLang="en-US" sz="3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2" name="直角三角形 31"/>
          <p:cNvSpPr/>
          <p:nvPr/>
        </p:nvSpPr>
        <p:spPr>
          <a:xfrm rot="5400000">
            <a:off x="670049" y="1201398"/>
            <a:ext cx="1724510" cy="172948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69420" y="30371"/>
            <a:ext cx="1822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>
                <a:solidFill>
                  <a:srgbClr val="FFC000"/>
                </a:solidFill>
              </a:rPr>
              <a:t>WHAT</a:t>
            </a:r>
            <a:r>
              <a:rPr kumimoji="1" lang="zh-CN" altLang="en-US" sz="2400" b="1" dirty="0">
                <a:solidFill>
                  <a:srgbClr val="FFC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C000"/>
                </a:solidFill>
              </a:rPr>
              <a:t>IT</a:t>
            </a:r>
            <a:r>
              <a:rPr kumimoji="1" lang="zh-CN" altLang="en-US" sz="2400" b="1" dirty="0">
                <a:solidFill>
                  <a:srgbClr val="FFC000"/>
                </a:solidFill>
              </a:rPr>
              <a:t> </a:t>
            </a:r>
            <a:r>
              <a:rPr kumimoji="1" lang="en-US" altLang="zh-CN" sz="2400" b="1" dirty="0">
                <a:solidFill>
                  <a:srgbClr val="FFC000"/>
                </a:solidFill>
              </a:rPr>
              <a:t>IS?</a:t>
            </a:r>
            <a:endParaRPr kumimoji="1" lang="zh-CN" altLang="en-US" sz="24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0832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矩形 1024"/>
          <p:cNvSpPr/>
          <p:nvPr/>
        </p:nvSpPr>
        <p:spPr>
          <a:xfrm>
            <a:off x="7120725" y="2166383"/>
            <a:ext cx="2590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/>
              <a:t>Image analysis</a:t>
            </a:r>
          </a:p>
        </p:txBody>
      </p:sp>
      <p:sp>
        <p:nvSpPr>
          <p:cNvPr id="655" name="矩形 654"/>
          <p:cNvSpPr/>
          <p:nvPr/>
        </p:nvSpPr>
        <p:spPr>
          <a:xfrm>
            <a:off x="7152790" y="2936800"/>
            <a:ext cx="8806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cs typeface="+mn-ea"/>
                <a:sym typeface="+mn-lt"/>
              </a:rPr>
              <a:t>SIFT</a:t>
            </a:r>
            <a:endParaRPr lang="zh-CN" altLang="en-US" sz="2400" b="1" dirty="0">
              <a:cs typeface="+mn-ea"/>
              <a:sym typeface="+mn-lt"/>
            </a:endParaRPr>
          </a:p>
        </p:txBody>
      </p:sp>
      <p:sp>
        <p:nvSpPr>
          <p:cNvPr id="656" name="矩形 655"/>
          <p:cNvSpPr/>
          <p:nvPr/>
        </p:nvSpPr>
        <p:spPr>
          <a:xfrm>
            <a:off x="7120725" y="3652775"/>
            <a:ext cx="50481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/>
              <a:t>HOG (Histogram of Oriented Gradients)</a:t>
            </a:r>
            <a:endParaRPr lang="zh-CN" altLang="en-US" sz="2000" b="1" dirty="0">
              <a:cs typeface="+mn-ea"/>
              <a:sym typeface="+mn-lt"/>
            </a:endParaRPr>
          </a:p>
        </p:txBody>
      </p:sp>
      <p:sp>
        <p:nvSpPr>
          <p:cNvPr id="1029" name="文本占位符 1028"/>
          <p:cNvSpPr>
            <a:spLocks noGrp="1"/>
          </p:cNvSpPr>
          <p:nvPr>
            <p:ph type="body" sz="quarter" idx="10"/>
          </p:nvPr>
        </p:nvSpPr>
        <p:spPr>
          <a:xfrm>
            <a:off x="2949574" y="2991976"/>
            <a:ext cx="1533525" cy="1344613"/>
          </a:xfrm>
        </p:spPr>
        <p:txBody>
          <a:bodyPr/>
          <a:lstStyle/>
          <a:p>
            <a:pPr lvl="0" algn="ctr" defTabSz="914377">
              <a:lnSpc>
                <a:spcPct val="100000"/>
              </a:lnSpc>
              <a:spcBef>
                <a:spcPts val="0"/>
              </a:spcBef>
            </a:pPr>
            <a:r>
              <a:rPr lang="en-US" altLang="zh-CN" sz="4800" b="1" dirty="0">
                <a:ln w="3175"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76200" dir="8100000" algn="tr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How?</a:t>
            </a:r>
            <a:endParaRPr lang="zh-CN" altLang="en-US" sz="2400" b="1" dirty="0">
              <a:ln>
                <a:solidFill>
                  <a:srgbClr val="000000">
                    <a:lumMod val="50000"/>
                    <a:lumOff val="5000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76200" dir="8100000" algn="tr" rotWithShape="0">
                  <a:prstClr val="black">
                    <a:alpha val="40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955D81B-BBC3-456B-B183-44139F4F1B8A}"/>
              </a:ext>
            </a:extLst>
          </p:cNvPr>
          <p:cNvSpPr txBox="1"/>
          <p:nvPr/>
        </p:nvSpPr>
        <p:spPr>
          <a:xfrm>
            <a:off x="7151722" y="4298185"/>
            <a:ext cx="4468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RGB Color Model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648773" y="2807310"/>
            <a:ext cx="50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mtClean="0"/>
              <a:t>   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6641346" y="1577640"/>
            <a:ext cx="433953" cy="5829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6447295" y="5042625"/>
            <a:ext cx="628004" cy="4649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67763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" grpId="0"/>
      <p:bldP spid="655" grpId="0"/>
      <p:bldP spid="656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3967" y="51718"/>
            <a:ext cx="5194300" cy="461434"/>
          </a:xfrm>
        </p:spPr>
        <p:txBody>
          <a:bodyPr/>
          <a:lstStyle/>
          <a:p>
            <a:r>
              <a:rPr lang="en-US" altLang="zh-CN" b="1" dirty="0"/>
              <a:t>HOG</a:t>
            </a:r>
            <a:endParaRPr lang="zh-CN" altLang="en-US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grpSp>
        <p:nvGrpSpPr>
          <p:cNvPr id="9" name="Group 27"/>
          <p:cNvGrpSpPr/>
          <p:nvPr/>
        </p:nvGrpSpPr>
        <p:grpSpPr>
          <a:xfrm>
            <a:off x="1265081" y="1013440"/>
            <a:ext cx="1373925" cy="5032787"/>
            <a:chOff x="2897280" y="214999"/>
            <a:chExt cx="1065120" cy="4867342"/>
          </a:xfrm>
        </p:grpSpPr>
        <p:grpSp>
          <p:nvGrpSpPr>
            <p:cNvPr id="10" name="Group 18"/>
            <p:cNvGrpSpPr/>
            <p:nvPr/>
          </p:nvGrpSpPr>
          <p:grpSpPr>
            <a:xfrm>
              <a:off x="2897280" y="214999"/>
              <a:ext cx="1065120" cy="2439102"/>
              <a:chOff x="2897280" y="204839"/>
              <a:chExt cx="1065120" cy="2439102"/>
            </a:xfrm>
          </p:grpSpPr>
          <p:sp>
            <p:nvSpPr>
              <p:cNvPr id="14" name="Manual Input 10"/>
              <p:cNvSpPr/>
              <p:nvPr/>
            </p:nvSpPr>
            <p:spPr>
              <a:xfrm flipH="1">
                <a:off x="2897280" y="204839"/>
                <a:ext cx="1065120" cy="243910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cs typeface="+mn-ea"/>
                  <a:sym typeface="+mn-lt"/>
                </a:endParaRPr>
              </a:p>
            </p:txBody>
          </p:sp>
          <p:sp>
            <p:nvSpPr>
              <p:cNvPr id="15" name="Manual Input 10"/>
              <p:cNvSpPr/>
              <p:nvPr/>
            </p:nvSpPr>
            <p:spPr>
              <a:xfrm flipH="1">
                <a:off x="2897280" y="1424459"/>
                <a:ext cx="1065120" cy="121948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Group 19"/>
            <p:cNvGrpSpPr/>
            <p:nvPr/>
          </p:nvGrpSpPr>
          <p:grpSpPr>
            <a:xfrm flipV="1">
              <a:off x="2897280" y="2643239"/>
              <a:ext cx="1065120" cy="2439102"/>
              <a:chOff x="2897280" y="204839"/>
              <a:chExt cx="1065120" cy="2439102"/>
            </a:xfrm>
          </p:grpSpPr>
          <p:sp>
            <p:nvSpPr>
              <p:cNvPr id="12" name="Manual Input 10"/>
              <p:cNvSpPr/>
              <p:nvPr/>
            </p:nvSpPr>
            <p:spPr>
              <a:xfrm flipH="1">
                <a:off x="2897280" y="204839"/>
                <a:ext cx="1065120" cy="243910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3" name="Manual Input 10"/>
              <p:cNvSpPr/>
              <p:nvPr/>
            </p:nvSpPr>
            <p:spPr>
              <a:xfrm flipH="1">
                <a:off x="2897280" y="1424459"/>
                <a:ext cx="1065120" cy="121948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" fmla="*/ 18 w 10000"/>
                  <a:gd name="connsiteY0" fmla="*/ 4474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18 w 10000"/>
                  <a:gd name="connsiteY4" fmla="*/ 4474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</p:grpSp>
      </p:grpSp>
      <p:sp>
        <p:nvSpPr>
          <p:cNvPr id="16" name="Rectangle 22"/>
          <p:cNvSpPr/>
          <p:nvPr/>
        </p:nvSpPr>
        <p:spPr>
          <a:xfrm>
            <a:off x="0" y="2263559"/>
            <a:ext cx="1275181" cy="12797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02</a:t>
            </a:r>
          </a:p>
        </p:txBody>
      </p:sp>
      <p:sp>
        <p:nvSpPr>
          <p:cNvPr id="17" name="Rectangle 23"/>
          <p:cNvSpPr/>
          <p:nvPr/>
        </p:nvSpPr>
        <p:spPr>
          <a:xfrm>
            <a:off x="0" y="3500769"/>
            <a:ext cx="1275181" cy="12797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03</a:t>
            </a:r>
          </a:p>
        </p:txBody>
      </p:sp>
      <p:sp>
        <p:nvSpPr>
          <p:cNvPr id="18" name="Rectangle 24"/>
          <p:cNvSpPr/>
          <p:nvPr/>
        </p:nvSpPr>
        <p:spPr>
          <a:xfrm>
            <a:off x="0" y="4773075"/>
            <a:ext cx="1275181" cy="127978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19" name="Rectangle 25"/>
          <p:cNvSpPr/>
          <p:nvPr/>
        </p:nvSpPr>
        <p:spPr>
          <a:xfrm>
            <a:off x="0" y="1013440"/>
            <a:ext cx="1275181" cy="12797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cs typeface="+mn-ea"/>
                <a:sym typeface="+mn-lt"/>
              </a:rPr>
              <a:t>01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2633533" y="2142599"/>
            <a:ext cx="7399017" cy="796952"/>
            <a:chOff x="2633533" y="2142599"/>
            <a:chExt cx="9214131" cy="796952"/>
          </a:xfrm>
        </p:grpSpPr>
        <p:sp>
          <p:nvSpPr>
            <p:cNvPr id="8" name="Pentagon 16"/>
            <p:cNvSpPr/>
            <p:nvPr/>
          </p:nvSpPr>
          <p:spPr>
            <a:xfrm>
              <a:off x="2633533" y="2142599"/>
              <a:ext cx="9214131" cy="709111"/>
            </a:xfrm>
            <a:prstGeom prst="homePlat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423321" y="2293220"/>
              <a:ext cx="816485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</a:rPr>
                <a:t>Get the gradient of each </a:t>
              </a:r>
              <a:r>
                <a:rPr lang="en-US" altLang="zh-CN" b="1" smtClean="0">
                  <a:solidFill>
                    <a:schemeClr val="bg1"/>
                  </a:solidFill>
                </a:rPr>
                <a:t>pixel; Separate </a:t>
              </a:r>
              <a:r>
                <a:rPr lang="en-US" altLang="zh-CN" b="1" dirty="0">
                  <a:solidFill>
                    <a:schemeClr val="bg1"/>
                  </a:solidFill>
                </a:rPr>
                <a:t>into small cells </a:t>
              </a:r>
            </a:p>
            <a:p>
              <a:pPr algn="ctr" defTabSz="609585"/>
              <a:endParaRPr lang="zh-CN" altLang="en-US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9" name="Freeform 27"/>
            <p:cNvSpPr>
              <a:spLocks/>
            </p:cNvSpPr>
            <p:nvPr/>
          </p:nvSpPr>
          <p:spPr bwMode="auto">
            <a:xfrm>
              <a:off x="3003704" y="2436676"/>
              <a:ext cx="216692" cy="161878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633535" y="2835276"/>
            <a:ext cx="8107747" cy="709111"/>
            <a:chOff x="2633535" y="2835276"/>
            <a:chExt cx="6368634" cy="709111"/>
          </a:xfrm>
        </p:grpSpPr>
        <p:sp>
          <p:nvSpPr>
            <p:cNvPr id="5" name="Pentagon 7"/>
            <p:cNvSpPr/>
            <p:nvPr/>
          </p:nvSpPr>
          <p:spPr>
            <a:xfrm>
              <a:off x="2633535" y="2835276"/>
              <a:ext cx="6368634" cy="709111"/>
            </a:xfrm>
            <a:prstGeom prst="homePlat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152965" y="3015832"/>
              <a:ext cx="529249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</a:rPr>
                <a:t>Get the histogram of the frequencies of the gradients for each cell</a:t>
              </a:r>
            </a:p>
          </p:txBody>
        </p:sp>
        <p:sp>
          <p:nvSpPr>
            <p:cNvPr id="52" name="Freeform 27"/>
            <p:cNvSpPr>
              <a:spLocks/>
            </p:cNvSpPr>
            <p:nvPr/>
          </p:nvSpPr>
          <p:spPr bwMode="auto">
            <a:xfrm>
              <a:off x="2897295" y="3088432"/>
              <a:ext cx="142653" cy="157432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633533" y="3512774"/>
            <a:ext cx="7077046" cy="709111"/>
            <a:chOff x="2633533" y="3512774"/>
            <a:chExt cx="7077046" cy="709111"/>
          </a:xfrm>
        </p:grpSpPr>
        <p:sp>
          <p:nvSpPr>
            <p:cNvPr id="6" name="Pentagon 8"/>
            <p:cNvSpPr/>
            <p:nvPr/>
          </p:nvSpPr>
          <p:spPr>
            <a:xfrm>
              <a:off x="2633533" y="3512774"/>
              <a:ext cx="7077046" cy="709111"/>
            </a:xfrm>
            <a:prstGeom prst="homePlat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3296823" y="3691577"/>
              <a:ext cx="63834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>
                  <a:solidFill>
                    <a:schemeClr val="bg1"/>
                  </a:solidFill>
                </a:rPr>
                <a:t>Create blocks with several cells, and get the info of the blocks 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Freeform 27"/>
            <p:cNvSpPr>
              <a:spLocks/>
            </p:cNvSpPr>
            <p:nvPr/>
          </p:nvSpPr>
          <p:spPr bwMode="auto">
            <a:xfrm>
              <a:off x="3003705" y="3796190"/>
              <a:ext cx="149115" cy="150382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605396" y="4215112"/>
            <a:ext cx="6798334" cy="709111"/>
            <a:chOff x="2633533" y="4259976"/>
            <a:chExt cx="6798334" cy="709111"/>
          </a:xfrm>
        </p:grpSpPr>
        <p:sp>
          <p:nvSpPr>
            <p:cNvPr id="7" name="Pentagon 9"/>
            <p:cNvSpPr/>
            <p:nvPr/>
          </p:nvSpPr>
          <p:spPr>
            <a:xfrm>
              <a:off x="2633533" y="4259976"/>
              <a:ext cx="6798334" cy="709111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3303326" y="4424526"/>
              <a:ext cx="586570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b="1" dirty="0"/>
                <a:t>Combine the info of blocks and get the info of the image</a:t>
              </a:r>
            </a:p>
          </p:txBody>
        </p:sp>
        <p:sp>
          <p:nvSpPr>
            <p:cNvPr id="58" name="Freeform 27"/>
            <p:cNvSpPr>
              <a:spLocks/>
            </p:cNvSpPr>
            <p:nvPr/>
          </p:nvSpPr>
          <p:spPr bwMode="auto">
            <a:xfrm>
              <a:off x="3003705" y="4524309"/>
              <a:ext cx="149115" cy="150382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1210074" y="6310000"/>
            <a:ext cx="861133" cy="400110"/>
          </a:xfrm>
          <a:prstGeom prst="rect">
            <a:avLst/>
          </a:prstGeom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r" defTabSz="609585"/>
            <a:r>
              <a:rPr lang="en-US" altLang="zh-CN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HOG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524288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/>
              <a:t>RGB Color Model</a:t>
            </a:r>
            <a:endParaRPr lang="en-US" altLang="zh-CN" b="1" dirty="0"/>
          </a:p>
        </p:txBody>
      </p:sp>
      <p:grpSp>
        <p:nvGrpSpPr>
          <p:cNvPr id="9" name="组合 8"/>
          <p:cNvGrpSpPr/>
          <p:nvPr/>
        </p:nvGrpSpPr>
        <p:grpSpPr>
          <a:xfrm>
            <a:off x="3385910" y="196022"/>
            <a:ext cx="5252710" cy="3170986"/>
            <a:chOff x="611714" y="258014"/>
            <a:chExt cx="5252710" cy="3170986"/>
          </a:xfrm>
        </p:grpSpPr>
        <p:grpSp>
          <p:nvGrpSpPr>
            <p:cNvPr id="15" name="组合 14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7" name="等腰三角形 6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b="1" dirty="0" smtClean="0">
                    <a:solidFill>
                      <a:schemeClr val="bg1"/>
                    </a:solidFill>
                  </a:rPr>
                  <a:t>        </a:t>
                </a:r>
              </a:p>
              <a:p>
                <a:pPr algn="ctr"/>
                <a:r>
                  <a:rPr lang="en-US" altLang="zh-CN" sz="2800" b="1" dirty="0">
                    <a:solidFill>
                      <a:schemeClr val="bg1"/>
                    </a:solidFill>
                  </a:rPr>
                  <a:t> </a:t>
                </a:r>
                <a:r>
                  <a:rPr lang="en-US" altLang="zh-CN" sz="2800" b="1" dirty="0" smtClean="0">
                    <a:solidFill>
                      <a:schemeClr val="bg1"/>
                    </a:solidFill>
                  </a:rPr>
                  <a:t>    </a:t>
                </a:r>
                <a:r>
                  <a:rPr lang="en-US" altLang="zh-CN" sz="2800" b="1" dirty="0" smtClean="0">
                    <a:solidFill>
                      <a:schemeClr val="bg1"/>
                    </a:solidFill>
                    <a:effectLst>
                      <a:outerShdw blurRad="50800" dist="762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Detecting </a:t>
                </a:r>
                <a:r>
                  <a:rPr lang="en-US" altLang="zh-CN" sz="2800" b="1" dirty="0">
                    <a:solidFill>
                      <a:schemeClr val="bg1"/>
                    </a:solidFill>
                    <a:effectLst>
                      <a:outerShdw blurRad="50800" dist="762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the Color </a:t>
                </a:r>
              </a:p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" name="梯形 4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" name="等腰三角形 5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1345448" y="1396834"/>
              <a:ext cx="3834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2042889" y="2117798"/>
              <a:ext cx="342941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buAutoNum type="arabicPeriod"/>
              </a:pPr>
              <a:endParaRPr lang="en-US" altLang="zh-CN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11714" y="2831881"/>
            <a:ext cx="5252710" cy="3170986"/>
            <a:chOff x="611714" y="258014"/>
            <a:chExt cx="5252710" cy="3170986"/>
          </a:xfrm>
        </p:grpSpPr>
        <p:grpSp>
          <p:nvGrpSpPr>
            <p:cNvPr id="57" name="组合 56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61" name="等腰三角形 60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3" name="梯形 62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4" name="等腰三角形 63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8" name="文本框 57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1714270" y="1709490"/>
              <a:ext cx="4030091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1"/>
                  </a:solidFill>
                  <a:effectLst>
                    <a:outerShdw blurRad="50800" dist="762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Analyzing the color component of a specific cell</a:t>
              </a:r>
              <a:endParaRPr lang="en-US" altLang="zh-CN" sz="2800" b="1" dirty="0"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6225114" y="2831881"/>
            <a:ext cx="5252710" cy="3170986"/>
            <a:chOff x="611714" y="258014"/>
            <a:chExt cx="5252710" cy="3170986"/>
          </a:xfrm>
        </p:grpSpPr>
        <p:grpSp>
          <p:nvGrpSpPr>
            <p:cNvPr id="66" name="组合 65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70" name="等腰三角形 69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72" name="梯形 71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73" name="等腰三角形 72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67" name="文本框 66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231830" y="1478574"/>
              <a:ext cx="3174065" cy="18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b="1">
                  <a:solidFill>
                    <a:schemeClr val="bg1"/>
                  </a:solidFill>
                  <a:effectLst>
                    <a:outerShdw blurRad="50800" dist="762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values to different combinations of colors</a:t>
              </a:r>
              <a:endParaRPr lang="en-US" altLang="zh-CN" sz="2800" b="1" dirty="0">
                <a:solidFill>
                  <a:schemeClr val="bg1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99031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3966" y="40216"/>
            <a:ext cx="4042833" cy="461434"/>
          </a:xfrm>
        </p:spPr>
        <p:txBody>
          <a:bodyPr/>
          <a:lstStyle/>
          <a:p>
            <a:r>
              <a:rPr lang="en-US" altLang="zh-CN" b="1" dirty="0"/>
              <a:t>Classification methods</a:t>
            </a:r>
            <a:endParaRPr lang="zh-CN" altLang="en-US" b="1" dirty="0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576482" y="-1071034"/>
            <a:ext cx="9014554" cy="9000067"/>
            <a:chOff x="6576482" y="-1071034"/>
            <a:chExt cx="9014554" cy="9000067"/>
          </a:xfrm>
        </p:grpSpPr>
        <p:grpSp>
          <p:nvGrpSpPr>
            <p:cNvPr id="5" name="组合 4"/>
            <p:cNvGrpSpPr/>
            <p:nvPr/>
          </p:nvGrpSpPr>
          <p:grpSpPr>
            <a:xfrm>
              <a:off x="6576482" y="1159933"/>
              <a:ext cx="5422901" cy="4538134"/>
              <a:chOff x="6576482" y="1159933"/>
              <a:chExt cx="5422901" cy="4538134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 rotWithShape="1">
              <a:blip r:embed="rId2"/>
              <a:srcRect l="2266" t="12948" r="2266" b="10678"/>
              <a:stretch/>
            </p:blipFill>
            <p:spPr>
              <a:xfrm>
                <a:off x="7018866" y="1159933"/>
                <a:ext cx="4538134" cy="4538134"/>
              </a:xfrm>
              <a:prstGeom prst="ellipse">
                <a:avLst/>
              </a:prstGeom>
            </p:spPr>
          </p:pic>
          <p:graphicFrame>
            <p:nvGraphicFramePr>
              <p:cNvPr id="7" name="图表 6"/>
              <p:cNvGraphicFramePr/>
              <p:nvPr>
                <p:extLst>
                  <p:ext uri="{D42A27DB-BD31-4B8C-83A1-F6EECF244321}">
                    <p14:modId xmlns:p14="http://schemas.microsoft.com/office/powerpoint/2010/main" val="281702186"/>
                  </p:ext>
                </p:extLst>
              </p:nvPr>
            </p:nvGraphicFramePr>
            <p:xfrm>
              <a:off x="6576482" y="1557866"/>
              <a:ext cx="5422901" cy="361526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8" name="椭圆 7"/>
              <p:cNvSpPr/>
              <p:nvPr/>
            </p:nvSpPr>
            <p:spPr>
              <a:xfrm>
                <a:off x="8466667" y="2518833"/>
                <a:ext cx="1693332" cy="16933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HOW</a:t>
                </a:r>
                <a:endPara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弧形 9"/>
            <p:cNvSpPr/>
            <p:nvPr/>
          </p:nvSpPr>
          <p:spPr>
            <a:xfrm rot="2700000">
              <a:off x="6590969" y="-1071034"/>
              <a:ext cx="9000067" cy="9000067"/>
            </a:xfrm>
            <a:prstGeom prst="arc">
              <a:avLst>
                <a:gd name="adj1" fmla="val 5127360"/>
                <a:gd name="adj2" fmla="val 1113148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xmlns="" id="{7AEAD1C0-264A-4933-94EA-A394B95538D7}"/>
              </a:ext>
            </a:extLst>
          </p:cNvPr>
          <p:cNvSpPr txBox="1">
            <a:spLocks/>
          </p:cNvSpPr>
          <p:nvPr/>
        </p:nvSpPr>
        <p:spPr>
          <a:xfrm>
            <a:off x="833967" y="1570566"/>
            <a:ext cx="9601196" cy="331893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27" name="组 26"/>
          <p:cNvGrpSpPr/>
          <p:nvPr/>
        </p:nvGrpSpPr>
        <p:grpSpPr>
          <a:xfrm>
            <a:off x="788631" y="1498599"/>
            <a:ext cx="3413137" cy="3129962"/>
            <a:chOff x="788631" y="1419740"/>
            <a:chExt cx="2512225" cy="3212861"/>
          </a:xfrm>
        </p:grpSpPr>
        <p:sp>
          <p:nvSpPr>
            <p:cNvPr id="21" name="矩形 20"/>
            <p:cNvSpPr/>
            <p:nvPr/>
          </p:nvSpPr>
          <p:spPr>
            <a:xfrm>
              <a:off x="833968" y="1419740"/>
              <a:ext cx="2466888" cy="374817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1. GBM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833968" y="2109772"/>
              <a:ext cx="2466888" cy="374817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2. SVM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833968" y="2819536"/>
              <a:ext cx="2466888" cy="37481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3. Random Forest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788632" y="3508625"/>
              <a:ext cx="2512224" cy="387374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/>
                <a:t>4</a:t>
              </a:r>
              <a:r>
                <a:rPr lang="en-US" altLang="zh-CN" sz="2000" b="1" dirty="0"/>
                <a:t>. Logistic Regression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788631" y="4257784"/>
              <a:ext cx="2512225" cy="37481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altLang="zh-CN" sz="2000" b="1" dirty="0"/>
                <a:t>5. </a:t>
              </a:r>
              <a:r>
                <a:rPr lang="en-US" altLang="zh-CN" sz="2000" b="1" dirty="0" err="1"/>
                <a:t>XGBoost</a:t>
              </a:r>
              <a:endParaRPr lang="en-US" altLang="zh-CN" sz="2000" b="1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735CA83-4F7F-456B-8EB1-1E7090EF8B5F}"/>
              </a:ext>
            </a:extLst>
          </p:cNvPr>
          <p:cNvSpPr txBox="1"/>
          <p:nvPr/>
        </p:nvSpPr>
        <p:spPr>
          <a:xfrm>
            <a:off x="788631" y="4889502"/>
            <a:ext cx="3495980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(All models are done with 10-fold cross validation)</a:t>
            </a:r>
          </a:p>
        </p:txBody>
      </p:sp>
    </p:spTree>
    <p:extLst>
      <p:ext uri="{BB962C8B-B14F-4D97-AF65-F5344CB8AC3E}">
        <p14:creationId xmlns:p14="http://schemas.microsoft.com/office/powerpoint/2010/main" val="3844681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3967" y="-10583"/>
            <a:ext cx="4466166" cy="461434"/>
          </a:xfrm>
        </p:spPr>
        <p:txBody>
          <a:bodyPr/>
          <a:lstStyle/>
          <a:p>
            <a:r>
              <a:rPr lang="en-US" altLang="zh-CN" sz="3200" b="1"/>
              <a:t>Results</a:t>
            </a:r>
            <a:endParaRPr lang="zh-CN" altLang="en-US" sz="3200" b="1" dirty="0">
              <a:cs typeface="+mn-ea"/>
              <a:sym typeface="+mn-lt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436626"/>
              </p:ext>
            </p:extLst>
          </p:nvPr>
        </p:nvGraphicFramePr>
        <p:xfrm>
          <a:off x="2335994" y="2314681"/>
          <a:ext cx="8807286" cy="3187217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423222">
                  <a:extLst>
                    <a:ext uri="{9D8B030D-6E8A-4147-A177-3AD203B41FA5}">
                      <a16:colId xmlns:a16="http://schemas.microsoft.com/office/drawing/2014/main" xmlns="" val="1811201852"/>
                    </a:ext>
                  </a:extLst>
                </a:gridCol>
                <a:gridCol w="1423222">
                  <a:extLst>
                    <a:ext uri="{9D8B030D-6E8A-4147-A177-3AD203B41FA5}">
                      <a16:colId xmlns:a16="http://schemas.microsoft.com/office/drawing/2014/main" xmlns="" val="2306946858"/>
                    </a:ext>
                  </a:extLst>
                </a:gridCol>
                <a:gridCol w="1423222">
                  <a:extLst>
                    <a:ext uri="{9D8B030D-6E8A-4147-A177-3AD203B41FA5}">
                      <a16:colId xmlns:a16="http://schemas.microsoft.com/office/drawing/2014/main" xmlns="" val="2491846448"/>
                    </a:ext>
                  </a:extLst>
                </a:gridCol>
                <a:gridCol w="1423222">
                  <a:extLst>
                    <a:ext uri="{9D8B030D-6E8A-4147-A177-3AD203B41FA5}">
                      <a16:colId xmlns:a16="http://schemas.microsoft.com/office/drawing/2014/main" xmlns="" val="2730933235"/>
                    </a:ext>
                  </a:extLst>
                </a:gridCol>
                <a:gridCol w="1557199">
                  <a:extLst>
                    <a:ext uri="{9D8B030D-6E8A-4147-A177-3AD203B41FA5}">
                      <a16:colId xmlns:a16="http://schemas.microsoft.com/office/drawing/2014/main" xmlns="" val="4103752988"/>
                    </a:ext>
                  </a:extLst>
                </a:gridCol>
                <a:gridCol w="155719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995651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GBM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SVM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Random Forest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Logistic Regression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XGBoost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1544831059"/>
                  </a:ext>
                </a:extLst>
              </a:tr>
              <a:tr h="73052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SIFT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solidFill>
                            <a:schemeClr val="bg1"/>
                          </a:solidFill>
                        </a:rPr>
                        <a:t>900</a:t>
                      </a: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sec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solidFill>
                            <a:schemeClr val="bg1"/>
                          </a:solidFill>
                        </a:rPr>
                        <a:t>606</a:t>
                      </a: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sec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6843sec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b="1" dirty="0" smtClean="0">
                          <a:solidFill>
                            <a:schemeClr val="bg1"/>
                          </a:solidFill>
                        </a:rPr>
                        <a:t>367</a:t>
                      </a: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sec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7.37sec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90563105"/>
                  </a:ext>
                </a:extLst>
              </a:tr>
              <a:tr h="730522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HOG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130sec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118sec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466sec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11.3sec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1.73sec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33847131"/>
                  </a:ext>
                </a:extLst>
              </a:tr>
              <a:tr h="730522">
                <a:tc>
                  <a:txBody>
                    <a:bodyPr/>
                    <a:lstStyle/>
                    <a:p>
                      <a:pPr marL="0" marR="0" indent="0" algn="l" defTabSz="11620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RGB</a:t>
                      </a: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289sec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179sec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1116sec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40.8sec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  <a:sym typeface="+mn-lt"/>
                        </a:rPr>
                        <a:t>2.84sec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59136766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2335994" y="1492681"/>
            <a:ext cx="41937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Model Running Time</a:t>
            </a:r>
            <a:endParaRPr lang="zh-CN" altLang="en-US" sz="3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456712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ACCURACY</a:t>
            </a:r>
            <a:endParaRPr lang="zh-CN" altLang="en-US" b="1" dirty="0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0" y="4575729"/>
            <a:ext cx="12192000" cy="2505873"/>
            <a:chOff x="0" y="3530600"/>
            <a:chExt cx="12192000" cy="2505873"/>
          </a:xfrm>
        </p:grpSpPr>
        <p:pic>
          <p:nvPicPr>
            <p:cNvPr id="2050" name="Picture 2" descr="http://dc.office.msn.com.cn/t/22/C815E52C30F35F2CDC85619412EDF15E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617" b="31834"/>
            <a:stretch/>
          </p:blipFill>
          <p:spPr bwMode="auto">
            <a:xfrm>
              <a:off x="0" y="3530600"/>
              <a:ext cx="12192000" cy="2505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矩形 6"/>
            <p:cNvSpPr/>
            <p:nvPr/>
          </p:nvSpPr>
          <p:spPr>
            <a:xfrm>
              <a:off x="0" y="3530600"/>
              <a:ext cx="12192000" cy="2505873"/>
            </a:xfrm>
            <a:prstGeom prst="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46909" y="4199002"/>
              <a:ext cx="342762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>
                  <a:solidFill>
                    <a:schemeClr val="bg1"/>
                  </a:solidFill>
                  <a:cs typeface="+mn-ea"/>
                  <a:sym typeface="+mn-lt"/>
                </a:rPr>
                <a:t>RESULTS</a:t>
              </a:r>
              <a:endParaRPr lang="zh-CN" altLang="en-US" sz="6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3793067" y="4372533"/>
              <a:ext cx="0" cy="85140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983855" y="4372533"/>
              <a:ext cx="7640877" cy="9725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en-US" altLang="zh-CN" sz="4400" dirty="0">
                  <a:solidFill>
                    <a:schemeClr val="bg1"/>
                  </a:solidFill>
                </a:rPr>
                <a:t> Testing Accuracy</a:t>
              </a:r>
              <a:endParaRPr lang="zh-CN" altLang="en-US" sz="4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18" name="Content Placeholder 5">
            <a:extLst>
              <a:ext uri="{FF2B5EF4-FFF2-40B4-BE49-F238E27FC236}">
                <a16:creationId xmlns:a16="http://schemas.microsoft.com/office/drawing/2014/main" xmlns="" id="{D3B41DAC-1AD2-4DC7-BB9C-A5D8847F2A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1437416"/>
              </p:ext>
            </p:extLst>
          </p:nvPr>
        </p:nvGraphicFramePr>
        <p:xfrm>
          <a:off x="833967" y="519534"/>
          <a:ext cx="11500806" cy="4056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831461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2800" b="1" dirty="0">
                <a:cs typeface="+mn-ea"/>
                <a:sym typeface="+mn-lt"/>
              </a:rPr>
              <a:t>FINAL</a:t>
            </a:r>
            <a:r>
              <a:rPr lang="zh-CN" altLang="en-US" sz="2800" b="1" dirty="0">
                <a:cs typeface="+mn-ea"/>
                <a:sym typeface="+mn-lt"/>
              </a:rPr>
              <a:t> </a:t>
            </a:r>
            <a:r>
              <a:rPr lang="en-US" altLang="zh-CN" sz="2800" b="1" dirty="0">
                <a:cs typeface="+mn-ea"/>
                <a:sym typeface="+mn-lt"/>
              </a:rPr>
              <a:t>DESICION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4" name="Arc 33"/>
          <p:cNvSpPr/>
          <p:nvPr/>
        </p:nvSpPr>
        <p:spPr>
          <a:xfrm>
            <a:off x="9218988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Arc 33"/>
          <p:cNvSpPr/>
          <p:nvPr/>
        </p:nvSpPr>
        <p:spPr>
          <a:xfrm flipV="1">
            <a:off x="9218988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6" name="Arc 33"/>
          <p:cNvSpPr/>
          <p:nvPr/>
        </p:nvSpPr>
        <p:spPr>
          <a:xfrm flipV="1">
            <a:off x="9218987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317B8ED-6FBE-4E7C-996F-B5FE056312B9}"/>
              </a:ext>
            </a:extLst>
          </p:cNvPr>
          <p:cNvSpPr txBox="1"/>
          <p:nvPr/>
        </p:nvSpPr>
        <p:spPr>
          <a:xfrm>
            <a:off x="593888" y="1329179"/>
            <a:ext cx="754272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</a:rPr>
              <a:t>  </a:t>
            </a:r>
            <a:r>
              <a:rPr lang="en-US" sz="3200" b="1" dirty="0" smtClean="0">
                <a:solidFill>
                  <a:schemeClr val="bg1"/>
                </a:solidFill>
              </a:rPr>
              <a:t>RGB </a:t>
            </a:r>
            <a:r>
              <a:rPr lang="en-US" sz="3200" b="1" dirty="0">
                <a:solidFill>
                  <a:schemeClr val="bg1"/>
                </a:solidFill>
              </a:rPr>
              <a:t>+ </a:t>
            </a:r>
            <a:r>
              <a:rPr lang="en-US" sz="3200" b="1" dirty="0" smtClean="0">
                <a:solidFill>
                  <a:schemeClr val="bg1"/>
                </a:solidFill>
              </a:rPr>
              <a:t>GBM</a:t>
            </a:r>
          </a:p>
          <a:p>
            <a:endParaRPr lang="en-US" sz="3200" b="1" dirty="0">
              <a:solidFill>
                <a:schemeClr val="bg1"/>
              </a:solidFill>
            </a:endParaRPr>
          </a:p>
          <a:p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Not time consuming 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endParaRPr lang="en-US" sz="3200" b="1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endParaRPr lang="en-US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Highest accuracy among all of the combinations</a:t>
            </a:r>
          </a:p>
        </p:txBody>
      </p:sp>
    </p:spTree>
    <p:extLst>
      <p:ext uri="{BB962C8B-B14F-4D97-AF65-F5344CB8AC3E}">
        <p14:creationId xmlns:p14="http://schemas.microsoft.com/office/powerpoint/2010/main" val="36030012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模板页面">
  <a:themeElements>
    <a:clrScheme name="自定义 2">
      <a:dk1>
        <a:srgbClr val="000000"/>
      </a:dk1>
      <a:lt1>
        <a:srgbClr val="FFFFFF"/>
      </a:lt1>
      <a:dk2>
        <a:srgbClr val="010101"/>
      </a:dk2>
      <a:lt2>
        <a:srgbClr val="FFFFFF"/>
      </a:lt2>
      <a:accent1>
        <a:srgbClr val="FFC000"/>
      </a:accent1>
      <a:accent2>
        <a:srgbClr val="B2A32B"/>
      </a:accent2>
      <a:accent3>
        <a:srgbClr val="6EA8CC"/>
      </a:accent3>
      <a:accent4>
        <a:srgbClr val="BDE6FF"/>
      </a:accent4>
      <a:accent5>
        <a:srgbClr val="000000"/>
      </a:accent5>
      <a:accent6>
        <a:srgbClr val="FFE93D"/>
      </a:accent6>
      <a:hlink>
        <a:srgbClr val="0563C1"/>
      </a:hlink>
      <a:folHlink>
        <a:srgbClr val="954F7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1161</TotalTime>
  <Words>250</Words>
  <Application>Microsoft Macintosh PowerPoint</Application>
  <PresentationFormat>宽屏</PresentationFormat>
  <Paragraphs>81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Calibri</vt:lpstr>
      <vt:lpstr>Century Gothic</vt:lpstr>
      <vt:lpstr>Segoe UI Light</vt:lpstr>
      <vt:lpstr>等线</vt:lpstr>
      <vt:lpstr>宋体</vt:lpstr>
      <vt:lpstr>微软雅黑</vt:lpstr>
      <vt:lpstr>Arial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余琳娜</cp:lastModifiedBy>
  <cp:revision>100</cp:revision>
  <dcterms:created xsi:type="dcterms:W3CDTF">2015-08-18T02:51:41Z</dcterms:created>
  <dcterms:modified xsi:type="dcterms:W3CDTF">2018-03-28T03:54:19Z</dcterms:modified>
  <cp:category/>
</cp:coreProperties>
</file>

<file path=docProps/thumbnail.jpeg>
</file>